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125" d="100"/>
          <a:sy n="125" d="100"/>
        </p:scale>
        <p:origin x="2130" y="-4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5F7E096F-4EE3-4017-87FB-07699C5C0528}" type="datetimeFigureOut">
              <a:rPr kumimoji="1" lang="ja-JP" altLang="en-US" smtClean="0"/>
              <a:t>2026/10/13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749906F-DEED-4B17-BA26-FA4222A6D6A8}" type="slidenum">
              <a:rPr kumimoji="1" lang="ja-JP" altLang="en-US" smtClean="0"/>
              <a:t>‹#›</a:t>
            </a:fld>
            <a:endParaRPr kumimoji="1" lang="ja-JP" altLang="en-US"/>
          </a:p>
        </p:txBody>
      </p:sp>
    </p:spTree>
    <p:extLst>
      <p:ext uri="{BB962C8B-B14F-4D97-AF65-F5344CB8AC3E}">
        <p14:creationId xmlns:p14="http://schemas.microsoft.com/office/powerpoint/2010/main" val="28899459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F7E096F-4EE3-4017-87FB-07699C5C0528}" type="datetimeFigureOut">
              <a:rPr kumimoji="1" lang="ja-JP" altLang="en-US" smtClean="0"/>
              <a:t>2026/10/13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749906F-DEED-4B17-BA26-FA4222A6D6A8}" type="slidenum">
              <a:rPr kumimoji="1" lang="ja-JP" altLang="en-US" smtClean="0"/>
              <a:t>‹#›</a:t>
            </a:fld>
            <a:endParaRPr kumimoji="1" lang="ja-JP" altLang="en-US"/>
          </a:p>
        </p:txBody>
      </p:sp>
    </p:spTree>
    <p:extLst>
      <p:ext uri="{BB962C8B-B14F-4D97-AF65-F5344CB8AC3E}">
        <p14:creationId xmlns:p14="http://schemas.microsoft.com/office/powerpoint/2010/main" val="28578207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5F7E096F-4EE3-4017-87FB-07699C5C0528}" type="datetimeFigureOut">
              <a:rPr kumimoji="1" lang="ja-JP" altLang="en-US" smtClean="0"/>
              <a:t>2026/10/13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749906F-DEED-4B17-BA26-FA4222A6D6A8}" type="slidenum">
              <a:rPr kumimoji="1" lang="ja-JP" altLang="en-US" smtClean="0"/>
              <a:t>‹#›</a:t>
            </a:fld>
            <a:endParaRPr kumimoji="1" lang="ja-JP" altLang="en-US"/>
          </a:p>
        </p:txBody>
      </p:sp>
    </p:spTree>
    <p:extLst>
      <p:ext uri="{BB962C8B-B14F-4D97-AF65-F5344CB8AC3E}">
        <p14:creationId xmlns:p14="http://schemas.microsoft.com/office/powerpoint/2010/main" val="3851008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5F7E096F-4EE3-4017-87FB-07699C5C0528}" type="datetimeFigureOut">
              <a:rPr kumimoji="1" lang="ja-JP" altLang="en-US" smtClean="0"/>
              <a:t>2026/10/13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749906F-DEED-4B17-BA26-FA4222A6D6A8}" type="slidenum">
              <a:rPr kumimoji="1" lang="ja-JP" altLang="en-US" smtClean="0"/>
              <a:t>‹#›</a:t>
            </a:fld>
            <a:endParaRPr kumimoji="1" lang="ja-JP" altLang="en-US"/>
          </a:p>
        </p:txBody>
      </p:sp>
    </p:spTree>
    <p:extLst>
      <p:ext uri="{BB962C8B-B14F-4D97-AF65-F5344CB8AC3E}">
        <p14:creationId xmlns:p14="http://schemas.microsoft.com/office/powerpoint/2010/main" val="16995504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5F7E096F-4EE3-4017-87FB-07699C5C0528}" type="datetimeFigureOut">
              <a:rPr kumimoji="1" lang="ja-JP" altLang="en-US" smtClean="0"/>
              <a:t>2026/10/13</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9749906F-DEED-4B17-BA26-FA4222A6D6A8}" type="slidenum">
              <a:rPr kumimoji="1" lang="ja-JP" altLang="en-US" smtClean="0"/>
              <a:t>‹#›</a:t>
            </a:fld>
            <a:endParaRPr kumimoji="1" lang="ja-JP" altLang="en-US"/>
          </a:p>
        </p:txBody>
      </p:sp>
    </p:spTree>
    <p:extLst>
      <p:ext uri="{BB962C8B-B14F-4D97-AF65-F5344CB8AC3E}">
        <p14:creationId xmlns:p14="http://schemas.microsoft.com/office/powerpoint/2010/main" val="3650702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5F7E096F-4EE3-4017-87FB-07699C5C0528}" type="datetimeFigureOut">
              <a:rPr kumimoji="1" lang="ja-JP" altLang="en-US" smtClean="0"/>
              <a:t>2026/10/13</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9749906F-DEED-4B17-BA26-FA4222A6D6A8}" type="slidenum">
              <a:rPr kumimoji="1" lang="ja-JP" altLang="en-US" smtClean="0"/>
              <a:t>‹#›</a:t>
            </a:fld>
            <a:endParaRPr kumimoji="1" lang="ja-JP" altLang="en-US"/>
          </a:p>
        </p:txBody>
      </p:sp>
    </p:spTree>
    <p:extLst>
      <p:ext uri="{BB962C8B-B14F-4D97-AF65-F5344CB8AC3E}">
        <p14:creationId xmlns:p14="http://schemas.microsoft.com/office/powerpoint/2010/main" val="7521194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7E096F-4EE3-4017-87FB-07699C5C0528}" type="datetimeFigureOut">
              <a:rPr kumimoji="1" lang="ja-JP" altLang="en-US" smtClean="0"/>
              <a:t>2026/10/13</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9749906F-DEED-4B17-BA26-FA4222A6D6A8}" type="slidenum">
              <a:rPr kumimoji="1" lang="ja-JP" altLang="en-US" smtClean="0"/>
              <a:t>‹#›</a:t>
            </a:fld>
            <a:endParaRPr kumimoji="1" lang="ja-JP" altLang="en-US"/>
          </a:p>
        </p:txBody>
      </p:sp>
    </p:spTree>
    <p:extLst>
      <p:ext uri="{BB962C8B-B14F-4D97-AF65-F5344CB8AC3E}">
        <p14:creationId xmlns:p14="http://schemas.microsoft.com/office/powerpoint/2010/main" val="22288687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F7E096F-4EE3-4017-87FB-07699C5C0528}" type="datetimeFigureOut">
              <a:rPr kumimoji="1" lang="ja-JP" altLang="en-US" smtClean="0"/>
              <a:t>2026/10/13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749906F-DEED-4B17-BA26-FA4222A6D6A8}" type="slidenum">
              <a:rPr kumimoji="1" lang="ja-JP" altLang="en-US" smtClean="0"/>
              <a:t>‹#›</a:t>
            </a:fld>
            <a:endParaRPr kumimoji="1" lang="ja-JP" altLang="en-US"/>
          </a:p>
        </p:txBody>
      </p:sp>
    </p:spTree>
    <p:extLst>
      <p:ext uri="{BB962C8B-B14F-4D97-AF65-F5344CB8AC3E}">
        <p14:creationId xmlns:p14="http://schemas.microsoft.com/office/powerpoint/2010/main" val="42411425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F7E096F-4EE3-4017-87FB-07699C5C0528}" type="datetimeFigureOut">
              <a:rPr kumimoji="1" lang="ja-JP" altLang="en-US" smtClean="0"/>
              <a:t>2026/10/13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749906F-DEED-4B17-BA26-FA4222A6D6A8}" type="slidenum">
              <a:rPr kumimoji="1" lang="ja-JP" altLang="en-US" smtClean="0"/>
              <a:t>‹#›</a:t>
            </a:fld>
            <a:endParaRPr kumimoji="1" lang="ja-JP" altLang="en-US"/>
          </a:p>
        </p:txBody>
      </p:sp>
    </p:spTree>
    <p:extLst>
      <p:ext uri="{BB962C8B-B14F-4D97-AF65-F5344CB8AC3E}">
        <p14:creationId xmlns:p14="http://schemas.microsoft.com/office/powerpoint/2010/main" val="38860860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F7E096F-4EE3-4017-87FB-07699C5C0528}" type="datetimeFigureOut">
              <a:rPr kumimoji="1" lang="ja-JP" altLang="en-US" smtClean="0"/>
              <a:t>2026/10/13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749906F-DEED-4B17-BA26-FA4222A6D6A8}" type="slidenum">
              <a:rPr kumimoji="1" lang="ja-JP" altLang="en-US" smtClean="0"/>
              <a:t>‹#›</a:t>
            </a:fld>
            <a:endParaRPr kumimoji="1" lang="ja-JP" altLang="en-US"/>
          </a:p>
        </p:txBody>
      </p:sp>
    </p:spTree>
    <p:extLst>
      <p:ext uri="{BB962C8B-B14F-4D97-AF65-F5344CB8AC3E}">
        <p14:creationId xmlns:p14="http://schemas.microsoft.com/office/powerpoint/2010/main" val="40665869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F7E096F-4EE3-4017-87FB-07699C5C0528}" type="datetimeFigureOut">
              <a:rPr kumimoji="1" lang="ja-JP" altLang="en-US" smtClean="0"/>
              <a:t>2026/10/13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749906F-DEED-4B17-BA26-FA4222A6D6A8}" type="slidenum">
              <a:rPr kumimoji="1" lang="ja-JP" altLang="en-US" smtClean="0"/>
              <a:t>‹#›</a:t>
            </a:fld>
            <a:endParaRPr kumimoji="1" lang="ja-JP" altLang="en-US"/>
          </a:p>
        </p:txBody>
      </p:sp>
    </p:spTree>
    <p:extLst>
      <p:ext uri="{BB962C8B-B14F-4D97-AF65-F5344CB8AC3E}">
        <p14:creationId xmlns:p14="http://schemas.microsoft.com/office/powerpoint/2010/main" val="14438441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82000"/>
                  </a:schemeClr>
                </a:solidFill>
              </a:defRPr>
            </a:lvl1pPr>
          </a:lstStyle>
          <a:p>
            <a:fld id="{5F7E096F-4EE3-4017-87FB-07699C5C0528}" type="datetimeFigureOut">
              <a:rPr kumimoji="1" lang="ja-JP" altLang="en-US" smtClean="0"/>
              <a:t>2026/10/13</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82000"/>
                  </a:schemeClr>
                </a:solidFill>
              </a:defRPr>
            </a:lvl1pPr>
          </a:lstStyle>
          <a:p>
            <a:fld id="{9749906F-DEED-4B17-BA26-FA4222A6D6A8}" type="slidenum">
              <a:rPr kumimoji="1" lang="ja-JP" altLang="en-US" smtClean="0"/>
              <a:t>‹#›</a:t>
            </a:fld>
            <a:endParaRPr kumimoji="1" lang="ja-JP" altLang="en-US"/>
          </a:p>
        </p:txBody>
      </p:sp>
    </p:spTree>
    <p:extLst>
      <p:ext uri="{BB962C8B-B14F-4D97-AF65-F5344CB8AC3E}">
        <p14:creationId xmlns:p14="http://schemas.microsoft.com/office/powerpoint/2010/main" val="37149365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D1BD86DA-8E37-BEF0-9749-233C342A6450}"/>
              </a:ext>
            </a:extLst>
          </p:cNvPr>
          <p:cNvSpPr txBox="1"/>
          <p:nvPr/>
        </p:nvSpPr>
        <p:spPr>
          <a:xfrm>
            <a:off x="73479" y="81643"/>
            <a:ext cx="800219" cy="276999"/>
          </a:xfrm>
          <a:prstGeom prst="rect">
            <a:avLst/>
          </a:prstGeom>
          <a:noFill/>
        </p:spPr>
        <p:txBody>
          <a:bodyPr wrap="none" rtlCol="0">
            <a:spAutoFit/>
          </a:bodyPr>
          <a:lstStyle/>
          <a:p>
            <a:r>
              <a:rPr kumimoji="1" lang="ja-JP" altLang="en-US" sz="1200" b="1" dirty="0">
                <a:latin typeface="BIZ UDPゴシック" panose="020B0400000000000000" pitchFamily="50" charset="-128"/>
                <a:ea typeface="BIZ UDPゴシック" panose="020B0400000000000000" pitchFamily="50" charset="-128"/>
              </a:rPr>
              <a:t>募集要項</a:t>
            </a:r>
          </a:p>
        </p:txBody>
      </p:sp>
      <p:sp>
        <p:nvSpPr>
          <p:cNvPr id="5" name="テキスト ボックス 4">
            <a:extLst>
              <a:ext uri="{FF2B5EF4-FFF2-40B4-BE49-F238E27FC236}">
                <a16:creationId xmlns:a16="http://schemas.microsoft.com/office/drawing/2014/main" id="{CA7D980B-3906-32A3-577D-C81BE0260A7B}"/>
              </a:ext>
            </a:extLst>
          </p:cNvPr>
          <p:cNvSpPr txBox="1"/>
          <p:nvPr/>
        </p:nvSpPr>
        <p:spPr>
          <a:xfrm>
            <a:off x="-32653" y="358642"/>
            <a:ext cx="1784575" cy="5262979"/>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イベント名：</a:t>
            </a:r>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r>
              <a:rPr kumimoji="1" lang="ja-JP" altLang="en-US" sz="1200" dirty="0">
                <a:latin typeface="BIZ UDPゴシック" panose="020B0400000000000000" pitchFamily="50" charset="-128"/>
                <a:ea typeface="BIZ UDPゴシック" panose="020B0400000000000000" pitchFamily="50" charset="-128"/>
              </a:rPr>
              <a:t>主催：</a:t>
            </a:r>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r>
              <a:rPr kumimoji="1" lang="ja-JP" altLang="en-US" sz="1200" dirty="0">
                <a:latin typeface="BIZ UDPゴシック" panose="020B0400000000000000" pitchFamily="50" charset="-128"/>
                <a:ea typeface="BIZ UDPゴシック" panose="020B0400000000000000" pitchFamily="50" charset="-128"/>
              </a:rPr>
              <a:t>イベント日時：</a:t>
            </a:r>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r>
              <a:rPr kumimoji="1" lang="ja-JP" altLang="en-US" sz="1200" dirty="0">
                <a:latin typeface="BIZ UDPゴシック" panose="020B0400000000000000" pitchFamily="50" charset="-128"/>
                <a:ea typeface="BIZ UDPゴシック" panose="020B0400000000000000" pitchFamily="50" charset="-128"/>
              </a:rPr>
              <a:t>概要：</a:t>
            </a:r>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r>
              <a:rPr kumimoji="1" lang="ja-JP" altLang="en-US" sz="1200" dirty="0">
                <a:latin typeface="BIZ UDPゴシック" panose="020B0400000000000000" pitchFamily="50" charset="-128"/>
                <a:ea typeface="BIZ UDPゴシック" panose="020B0400000000000000" pitchFamily="50" charset="-128"/>
              </a:rPr>
              <a:t>活動日：</a:t>
            </a:r>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r>
              <a:rPr kumimoji="1" lang="ja-JP" altLang="en-US" sz="1200" dirty="0">
                <a:latin typeface="BIZ UDPゴシック" panose="020B0400000000000000" pitchFamily="50" charset="-128"/>
                <a:ea typeface="BIZ UDPゴシック" panose="020B0400000000000000" pitchFamily="50" charset="-128"/>
              </a:rPr>
              <a:t>活動内容</a:t>
            </a:r>
            <a:r>
              <a:rPr kumimoji="1" lang="en-US" altLang="ja-JP" sz="1200" dirty="0">
                <a:latin typeface="BIZ UDPゴシック" panose="020B0400000000000000" pitchFamily="50" charset="-128"/>
                <a:ea typeface="BIZ UDPゴシック" panose="020B0400000000000000" pitchFamily="50" charset="-128"/>
              </a:rPr>
              <a:t>/</a:t>
            </a:r>
            <a:r>
              <a:rPr kumimoji="1" lang="ja-JP" altLang="en-US" sz="1200" dirty="0">
                <a:latin typeface="BIZ UDPゴシック" panose="020B0400000000000000" pitchFamily="50" charset="-128"/>
                <a:ea typeface="BIZ UDPゴシック" panose="020B0400000000000000" pitchFamily="50" charset="-128"/>
              </a:rPr>
              <a:t>活動時間：</a:t>
            </a:r>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r>
              <a:rPr kumimoji="1" lang="ja-JP" altLang="en-US" sz="1200" dirty="0">
                <a:latin typeface="BIZ UDPゴシック" panose="020B0400000000000000" pitchFamily="50" charset="-128"/>
                <a:ea typeface="BIZ UDPゴシック" panose="020B0400000000000000" pitchFamily="50" charset="-128"/>
              </a:rPr>
              <a:t>定員：</a:t>
            </a:r>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r>
              <a:rPr kumimoji="1" lang="ja-JP" altLang="en-US" sz="1200" dirty="0">
                <a:latin typeface="BIZ UDPゴシック" panose="020B0400000000000000" pitchFamily="50" charset="-128"/>
                <a:ea typeface="BIZ UDPゴシック" panose="020B0400000000000000" pitchFamily="50" charset="-128"/>
              </a:rPr>
              <a:t>支給物品：</a:t>
            </a:r>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r>
              <a:rPr kumimoji="1" lang="ja-JP" altLang="en-US" sz="1200" dirty="0">
                <a:latin typeface="BIZ UDPゴシック" panose="020B0400000000000000" pitchFamily="50" charset="-128"/>
                <a:ea typeface="BIZ UDPゴシック" panose="020B0400000000000000" pitchFamily="50" charset="-128"/>
              </a:rPr>
              <a:t>エントリー期間：</a:t>
            </a:r>
            <a:endParaRPr kumimoji="1" lang="en-US" altLang="ja-JP" sz="1200" dirty="0">
              <a:latin typeface="BIZ UDPゴシック" panose="020B0400000000000000" pitchFamily="50" charset="-128"/>
              <a:ea typeface="BIZ UDPゴシック" panose="020B0400000000000000" pitchFamily="50" charset="-128"/>
            </a:endParaRPr>
          </a:p>
        </p:txBody>
      </p:sp>
      <p:sp>
        <p:nvSpPr>
          <p:cNvPr id="6" name="テキスト ボックス 5">
            <a:extLst>
              <a:ext uri="{FF2B5EF4-FFF2-40B4-BE49-F238E27FC236}">
                <a16:creationId xmlns:a16="http://schemas.microsoft.com/office/drawing/2014/main" id="{0E5B5E12-8568-BB57-2450-ECA1251AFD7A}"/>
              </a:ext>
            </a:extLst>
          </p:cNvPr>
          <p:cNvSpPr txBox="1"/>
          <p:nvPr/>
        </p:nvSpPr>
        <p:spPr>
          <a:xfrm>
            <a:off x="1679125" y="358642"/>
            <a:ext cx="5252353" cy="5078313"/>
          </a:xfrm>
          <a:prstGeom prst="rect">
            <a:avLst/>
          </a:prstGeom>
          <a:noFill/>
        </p:spPr>
        <p:txBody>
          <a:bodyPr wrap="square" rtlCol="0">
            <a:spAutoFit/>
          </a:bodyPr>
          <a:lstStyle/>
          <a:p>
            <a:r>
              <a:rPr lang="en-US" altLang="ja-JP" sz="1200" dirty="0">
                <a:latin typeface="BIZ UDPゴシック" panose="020B0400000000000000" pitchFamily="50" charset="-128"/>
                <a:ea typeface="BIZ UDPゴシック" panose="020B0400000000000000" pitchFamily="50" charset="-128"/>
              </a:rPr>
              <a:t>GRAND CYCLE TOKYO </a:t>
            </a:r>
            <a:r>
              <a:rPr lang="ja-JP" altLang="en-US" sz="1200" dirty="0">
                <a:latin typeface="BIZ UDPゴシック" panose="020B0400000000000000" pitchFamily="50" charset="-128"/>
                <a:ea typeface="BIZ UDPゴシック" panose="020B0400000000000000" pitchFamily="50" charset="-128"/>
              </a:rPr>
              <a:t>レインボーライド</a:t>
            </a:r>
            <a:r>
              <a:rPr lang="en-US" altLang="ja-JP" sz="1200" dirty="0">
                <a:latin typeface="BIZ UDPゴシック" panose="020B0400000000000000" pitchFamily="50" charset="-128"/>
                <a:ea typeface="BIZ UDPゴシック" panose="020B0400000000000000" pitchFamily="50" charset="-128"/>
              </a:rPr>
              <a:t>2026</a:t>
            </a:r>
            <a:r>
              <a:rPr lang="ja-JP" altLang="en-US" sz="1200" dirty="0">
                <a:latin typeface="BIZ UDPゴシック" panose="020B0400000000000000" pitchFamily="50" charset="-128"/>
                <a:ea typeface="BIZ UDPゴシック" panose="020B0400000000000000" pitchFamily="50" charset="-128"/>
              </a:rPr>
              <a:t>・マルチスポーツ</a:t>
            </a:r>
            <a:endParaRPr lang="en-US" altLang="ja-JP" sz="1200" dirty="0">
              <a:latin typeface="BIZ UDPゴシック" panose="020B0400000000000000" pitchFamily="50" charset="-128"/>
              <a:ea typeface="BIZ UDPゴシック" panose="020B0400000000000000" pitchFamily="50" charset="-128"/>
            </a:endParaRPr>
          </a:p>
          <a:p>
            <a:endParaRPr lang="en-US" altLang="ja-JP" sz="1200" dirty="0">
              <a:latin typeface="BIZ UDPゴシック" panose="020B0400000000000000" pitchFamily="50" charset="-128"/>
              <a:ea typeface="BIZ UDPゴシック" panose="020B0400000000000000" pitchFamily="50" charset="-128"/>
            </a:endParaRPr>
          </a:p>
          <a:p>
            <a:r>
              <a:rPr lang="en-US" altLang="ja-JP" sz="1200" dirty="0">
                <a:latin typeface="BIZ UDPゴシック" panose="020B0400000000000000" pitchFamily="50" charset="-128"/>
                <a:ea typeface="BIZ UDPゴシック" panose="020B0400000000000000" pitchFamily="50" charset="-128"/>
              </a:rPr>
              <a:t>GRAND CYCLE TOKYO</a:t>
            </a:r>
            <a:r>
              <a:rPr lang="ja-JP" altLang="en-US" sz="1200" dirty="0">
                <a:latin typeface="BIZ UDPゴシック" panose="020B0400000000000000" pitchFamily="50" charset="-128"/>
                <a:ea typeface="BIZ UDPゴシック" panose="020B0400000000000000" pitchFamily="50" charset="-128"/>
              </a:rPr>
              <a:t>実行委員会</a:t>
            </a:r>
            <a:endParaRPr lang="en-US" altLang="ja-JP" sz="1200" dirty="0">
              <a:latin typeface="BIZ UDPゴシック" panose="020B0400000000000000" pitchFamily="50" charset="-128"/>
              <a:ea typeface="BIZ UDPゴシック" panose="020B0400000000000000" pitchFamily="50" charset="-128"/>
            </a:endParaRPr>
          </a:p>
          <a:p>
            <a:endParaRPr lang="en-US" altLang="ja-JP" sz="1200" dirty="0">
              <a:latin typeface="BIZ UDPゴシック" panose="020B0400000000000000" pitchFamily="50" charset="-128"/>
              <a:ea typeface="BIZ UDPゴシック" panose="020B0400000000000000" pitchFamily="50" charset="-128"/>
            </a:endParaRPr>
          </a:p>
          <a:p>
            <a:r>
              <a:rPr lang="en-US" altLang="ja-JP" sz="1200" dirty="0">
                <a:latin typeface="BIZ UDPゴシック" panose="020B0400000000000000" pitchFamily="50" charset="-128"/>
                <a:ea typeface="BIZ UDPゴシック" panose="020B0400000000000000" pitchFamily="50" charset="-128"/>
              </a:rPr>
              <a:t>2026</a:t>
            </a:r>
            <a:r>
              <a:rPr lang="ja-JP" altLang="en-US" sz="1200" dirty="0">
                <a:latin typeface="BIZ UDPゴシック" panose="020B0400000000000000" pitchFamily="50" charset="-128"/>
                <a:ea typeface="BIZ UDPゴシック" panose="020B0400000000000000" pitchFamily="50" charset="-128"/>
              </a:rPr>
              <a:t>年</a:t>
            </a:r>
            <a:r>
              <a:rPr lang="en-US" altLang="ja-JP" sz="1200" dirty="0">
                <a:latin typeface="BIZ UDPゴシック" panose="020B0400000000000000" pitchFamily="50" charset="-128"/>
                <a:ea typeface="BIZ UDPゴシック" panose="020B0400000000000000" pitchFamily="50" charset="-128"/>
              </a:rPr>
              <a:t>11</a:t>
            </a:r>
            <a:r>
              <a:rPr lang="ja-JP" altLang="en-US" sz="1200" dirty="0">
                <a:latin typeface="BIZ UDPゴシック" panose="020B0400000000000000" pitchFamily="50" charset="-128"/>
                <a:ea typeface="BIZ UDPゴシック" panose="020B0400000000000000" pitchFamily="50" charset="-128"/>
              </a:rPr>
              <a:t>月</a:t>
            </a:r>
            <a:r>
              <a:rPr lang="en-US" altLang="ja-JP" sz="1200" dirty="0">
                <a:latin typeface="BIZ UDPゴシック" panose="020B0400000000000000" pitchFamily="50" charset="-128"/>
                <a:ea typeface="BIZ UDPゴシック" panose="020B0400000000000000" pitchFamily="50" charset="-128"/>
              </a:rPr>
              <a:t>23</a:t>
            </a:r>
            <a:r>
              <a:rPr lang="ja-JP" altLang="en-US" sz="1200" dirty="0">
                <a:latin typeface="BIZ UDPゴシック" panose="020B0400000000000000" pitchFamily="50" charset="-128"/>
                <a:ea typeface="BIZ UDPゴシック" panose="020B0400000000000000" pitchFamily="50" charset="-128"/>
              </a:rPr>
              <a:t>日</a:t>
            </a:r>
            <a:r>
              <a:rPr lang="en-US" altLang="ja-JP" sz="1200" dirty="0">
                <a:latin typeface="BIZ UDPゴシック" panose="020B0400000000000000" pitchFamily="50" charset="-128"/>
                <a:ea typeface="BIZ UDPゴシック" panose="020B0400000000000000" pitchFamily="50" charset="-128"/>
              </a:rPr>
              <a:t>(</a:t>
            </a:r>
            <a:r>
              <a:rPr lang="ja-JP" altLang="en-US" sz="1200" dirty="0">
                <a:latin typeface="BIZ UDPゴシック" panose="020B0400000000000000" pitchFamily="50" charset="-128"/>
                <a:ea typeface="BIZ UDPゴシック" panose="020B0400000000000000" pitchFamily="50" charset="-128"/>
              </a:rPr>
              <a:t>月・祝</a:t>
            </a:r>
            <a:r>
              <a:rPr lang="en-US" altLang="ja-JP" sz="1200" dirty="0">
                <a:latin typeface="BIZ UDPゴシック" panose="020B0400000000000000" pitchFamily="50" charset="-128"/>
                <a:ea typeface="BIZ UDPゴシック" panose="020B0400000000000000" pitchFamily="50" charset="-128"/>
              </a:rPr>
              <a:t>)</a:t>
            </a:r>
          </a:p>
          <a:p>
            <a:endParaRPr lang="en-US" altLang="ja-JP" sz="1200" dirty="0">
              <a:latin typeface="BIZ UDPゴシック" panose="020B0400000000000000" pitchFamily="50" charset="-128"/>
              <a:ea typeface="BIZ UDPゴシック" panose="020B0400000000000000" pitchFamily="50" charset="-128"/>
            </a:endParaRPr>
          </a:p>
          <a:p>
            <a:r>
              <a:rPr kumimoji="1" lang="ja-JP" altLang="en-US" sz="1200" dirty="0">
                <a:latin typeface="BIZ UDPゴシック" panose="020B0400000000000000" pitchFamily="50" charset="-128"/>
                <a:ea typeface="BIZ UDPゴシック" panose="020B0400000000000000" pitchFamily="50" charset="-128"/>
              </a:rPr>
              <a:t>都心の臨海エリアを舞台に開催されるスポーツイベント「レインボーライド</a:t>
            </a:r>
            <a:r>
              <a:rPr kumimoji="1" lang="en-US" altLang="ja-JP" sz="1200" dirty="0">
                <a:latin typeface="BIZ UDPゴシック" panose="020B0400000000000000" pitchFamily="50" charset="-128"/>
                <a:ea typeface="BIZ UDPゴシック" panose="020B0400000000000000" pitchFamily="50" charset="-128"/>
              </a:rPr>
              <a:t>2026</a:t>
            </a:r>
            <a:r>
              <a:rPr kumimoji="1" lang="ja-JP" altLang="en-US" sz="1200" dirty="0">
                <a:latin typeface="BIZ UDPゴシック" panose="020B0400000000000000" pitchFamily="50" charset="-128"/>
                <a:ea typeface="BIZ UDPゴシック" panose="020B0400000000000000" pitchFamily="50" charset="-128"/>
              </a:rPr>
              <a:t>・マルチスポーツ」を開催します。開催にあたり、受付業務や会場誘導案内等を行っていただくボランティアを募集いたします。</a:t>
            </a:r>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solidFill>
                <a:srgbClr val="FF0000"/>
              </a:solidFill>
              <a:latin typeface="BIZ UDPゴシック" panose="020B0400000000000000" pitchFamily="50" charset="-128"/>
              <a:ea typeface="BIZ UDPゴシック" panose="020B0400000000000000" pitchFamily="50" charset="-128"/>
            </a:endParaRPr>
          </a:p>
          <a:p>
            <a:r>
              <a:rPr lang="en-US" altLang="ja-JP" sz="1200" dirty="0">
                <a:latin typeface="BIZ UDPゴシック" panose="020B0400000000000000" pitchFamily="50" charset="-128"/>
                <a:ea typeface="BIZ UDPゴシック" panose="020B0400000000000000" pitchFamily="50" charset="-128"/>
              </a:rPr>
              <a:t>2026</a:t>
            </a:r>
            <a:r>
              <a:rPr lang="ja-JP" altLang="en-US" sz="1200" dirty="0">
                <a:latin typeface="BIZ UDPゴシック" panose="020B0400000000000000" pitchFamily="50" charset="-128"/>
                <a:ea typeface="BIZ UDPゴシック" panose="020B0400000000000000" pitchFamily="50" charset="-128"/>
              </a:rPr>
              <a:t>年</a:t>
            </a:r>
            <a:r>
              <a:rPr lang="en-US" altLang="ja-JP" sz="1200" dirty="0">
                <a:latin typeface="BIZ UDPゴシック" panose="020B0400000000000000" pitchFamily="50" charset="-128"/>
                <a:ea typeface="BIZ UDPゴシック" panose="020B0400000000000000" pitchFamily="50" charset="-128"/>
              </a:rPr>
              <a:t>11</a:t>
            </a:r>
            <a:r>
              <a:rPr lang="ja-JP" altLang="en-US" sz="1200" dirty="0">
                <a:latin typeface="BIZ UDPゴシック" panose="020B0400000000000000" pitchFamily="50" charset="-128"/>
                <a:ea typeface="BIZ UDPゴシック" panose="020B0400000000000000" pitchFamily="50" charset="-128"/>
              </a:rPr>
              <a:t>月</a:t>
            </a:r>
            <a:r>
              <a:rPr lang="en-US" altLang="ja-JP" sz="1200" dirty="0">
                <a:latin typeface="BIZ UDPゴシック" panose="020B0400000000000000" pitchFamily="50" charset="-128"/>
                <a:ea typeface="BIZ UDPゴシック" panose="020B0400000000000000" pitchFamily="50" charset="-128"/>
              </a:rPr>
              <a:t>23</a:t>
            </a:r>
            <a:r>
              <a:rPr lang="ja-JP" altLang="en-US" sz="1200" dirty="0">
                <a:latin typeface="BIZ UDPゴシック" panose="020B0400000000000000" pitchFamily="50" charset="-128"/>
                <a:ea typeface="BIZ UDPゴシック" panose="020B0400000000000000" pitchFamily="50" charset="-128"/>
              </a:rPr>
              <a:t>日</a:t>
            </a:r>
            <a:r>
              <a:rPr lang="en-US" altLang="ja-JP" sz="1200" dirty="0">
                <a:latin typeface="BIZ UDPゴシック" panose="020B0400000000000000" pitchFamily="50" charset="-128"/>
                <a:ea typeface="BIZ UDPゴシック" panose="020B0400000000000000" pitchFamily="50" charset="-128"/>
              </a:rPr>
              <a:t>(</a:t>
            </a:r>
            <a:r>
              <a:rPr lang="ja-JP" altLang="en-US" sz="1200" dirty="0">
                <a:latin typeface="BIZ UDPゴシック" panose="020B0400000000000000" pitchFamily="50" charset="-128"/>
                <a:ea typeface="BIZ UDPゴシック" panose="020B0400000000000000" pitchFamily="50" charset="-128"/>
              </a:rPr>
              <a:t>月・祝</a:t>
            </a:r>
            <a:r>
              <a:rPr lang="en-US" altLang="ja-JP" sz="1200" dirty="0">
                <a:latin typeface="BIZ UDPゴシック" panose="020B0400000000000000" pitchFamily="50" charset="-128"/>
                <a:ea typeface="BIZ UDPゴシック" panose="020B0400000000000000" pitchFamily="50" charset="-128"/>
              </a:rPr>
              <a:t>) </a:t>
            </a:r>
            <a:r>
              <a:rPr lang="ja-JP" altLang="en-US" sz="1200" dirty="0">
                <a:latin typeface="BIZ UDPゴシック" panose="020B0400000000000000" pitchFamily="50" charset="-128"/>
                <a:ea typeface="BIZ UDPゴシック" panose="020B0400000000000000" pitchFamily="50" charset="-128"/>
              </a:rPr>
              <a:t>雨天決行・荒天中止</a:t>
            </a:r>
            <a:endParaRPr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solidFill>
                <a:srgbClr val="FF0000"/>
              </a:solidFill>
              <a:latin typeface="BIZ UDPゴシック" panose="020B0400000000000000" pitchFamily="50" charset="-128"/>
              <a:ea typeface="BIZ UDPゴシック" panose="020B0400000000000000" pitchFamily="50" charset="-128"/>
            </a:endParaRPr>
          </a:p>
          <a:p>
            <a:r>
              <a:rPr kumimoji="1" lang="ja-JP" altLang="en-US" sz="1200" dirty="0">
                <a:latin typeface="BIZ UDPゴシック" panose="020B0400000000000000" pitchFamily="50" charset="-128"/>
                <a:ea typeface="BIZ UDPゴシック" panose="020B0400000000000000" pitchFamily="50" charset="-128"/>
              </a:rPr>
              <a:t>マルチスポーツイベントでの受付業務、会場誘導案内など</a:t>
            </a:r>
            <a:endParaRPr kumimoji="1" lang="en-US" altLang="ja-JP" sz="1200" dirty="0">
              <a:latin typeface="BIZ UDPゴシック" panose="020B0400000000000000" pitchFamily="50" charset="-128"/>
              <a:ea typeface="BIZ UDPゴシック" panose="020B0400000000000000" pitchFamily="50" charset="-128"/>
            </a:endParaRPr>
          </a:p>
          <a:p>
            <a:r>
              <a:rPr kumimoji="1" lang="en-US" altLang="ja-JP" sz="1200" dirty="0">
                <a:latin typeface="BIZ UDPゴシック" panose="020B0400000000000000" pitchFamily="50" charset="-128"/>
                <a:ea typeface="BIZ UDPゴシック" panose="020B0400000000000000" pitchFamily="50" charset="-128"/>
              </a:rPr>
              <a:t>9</a:t>
            </a:r>
            <a:r>
              <a:rPr kumimoji="1" lang="ja-JP" altLang="en-US" sz="1200" dirty="0">
                <a:latin typeface="BIZ UDPゴシック" panose="020B0400000000000000" pitchFamily="50" charset="-128"/>
                <a:ea typeface="BIZ UDPゴシック" panose="020B0400000000000000" pitchFamily="50" charset="-128"/>
              </a:rPr>
              <a:t>時</a:t>
            </a:r>
            <a:r>
              <a:rPr kumimoji="1" lang="en-US" altLang="ja-JP" sz="1200" dirty="0">
                <a:latin typeface="BIZ UDPゴシック" panose="020B0400000000000000" pitchFamily="50" charset="-128"/>
                <a:ea typeface="BIZ UDPゴシック" panose="020B0400000000000000" pitchFamily="50" charset="-128"/>
              </a:rPr>
              <a:t>00</a:t>
            </a:r>
            <a:r>
              <a:rPr kumimoji="1" lang="ja-JP" altLang="en-US" sz="1200" dirty="0">
                <a:latin typeface="BIZ UDPゴシック" panose="020B0400000000000000" pitchFamily="50" charset="-128"/>
                <a:ea typeface="BIZ UDPゴシック" panose="020B0400000000000000" pitchFamily="50" charset="-128"/>
              </a:rPr>
              <a:t>分～</a:t>
            </a:r>
            <a:r>
              <a:rPr kumimoji="1" lang="en-US" altLang="ja-JP" sz="1200" dirty="0">
                <a:latin typeface="BIZ UDPゴシック" panose="020B0400000000000000" pitchFamily="50" charset="-128"/>
                <a:ea typeface="BIZ UDPゴシック" panose="020B0400000000000000" pitchFamily="50" charset="-128"/>
              </a:rPr>
              <a:t>16</a:t>
            </a:r>
            <a:r>
              <a:rPr kumimoji="1" lang="ja-JP" altLang="en-US" sz="1200" dirty="0">
                <a:latin typeface="BIZ UDPゴシック" panose="020B0400000000000000" pitchFamily="50" charset="-128"/>
                <a:ea typeface="BIZ UDPゴシック" panose="020B0400000000000000" pitchFamily="50" charset="-128"/>
              </a:rPr>
              <a:t>時</a:t>
            </a:r>
            <a:r>
              <a:rPr kumimoji="1" lang="en-US" altLang="ja-JP" sz="1200" dirty="0">
                <a:latin typeface="BIZ UDPゴシック" panose="020B0400000000000000" pitchFamily="50" charset="-128"/>
                <a:ea typeface="BIZ UDPゴシック" panose="020B0400000000000000" pitchFamily="50" charset="-128"/>
              </a:rPr>
              <a:t>00</a:t>
            </a:r>
            <a:r>
              <a:rPr kumimoji="1" lang="ja-JP" altLang="en-US" sz="1200" dirty="0">
                <a:latin typeface="BIZ UDPゴシック" panose="020B0400000000000000" pitchFamily="50" charset="-128"/>
                <a:ea typeface="BIZ UDPゴシック" panose="020B0400000000000000" pitchFamily="50" charset="-128"/>
              </a:rPr>
              <a:t>分</a:t>
            </a:r>
          </a:p>
          <a:p>
            <a:r>
              <a:rPr kumimoji="1" lang="en-US" altLang="ja-JP" sz="1200" dirty="0">
                <a:latin typeface="BIZ UDPゴシック" panose="020B0400000000000000" pitchFamily="50" charset="-128"/>
                <a:ea typeface="BIZ UDPゴシック" panose="020B0400000000000000" pitchFamily="50" charset="-128"/>
              </a:rPr>
              <a:t>※</a:t>
            </a:r>
            <a:r>
              <a:rPr kumimoji="1" lang="ja-JP" altLang="en-US" sz="1200" dirty="0">
                <a:latin typeface="BIZ UDPゴシック" panose="020B0400000000000000" pitchFamily="50" charset="-128"/>
                <a:ea typeface="BIZ UDPゴシック" panose="020B0400000000000000" pitchFamily="50" charset="-128"/>
              </a:rPr>
              <a:t>活動場所・内容によって変わります。</a:t>
            </a:r>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r>
              <a:rPr kumimoji="1" lang="en-US" altLang="ja-JP" sz="1200" dirty="0">
                <a:latin typeface="BIZ UDPゴシック" panose="020B0400000000000000" pitchFamily="50" charset="-128"/>
                <a:ea typeface="BIZ UDPゴシック" panose="020B0400000000000000" pitchFamily="50" charset="-128"/>
              </a:rPr>
              <a:t>10</a:t>
            </a:r>
            <a:r>
              <a:rPr kumimoji="1" lang="ja-JP" altLang="en-US" sz="1200" dirty="0">
                <a:latin typeface="BIZ UDPゴシック" panose="020B0400000000000000" pitchFamily="50" charset="-128"/>
                <a:ea typeface="BIZ UDPゴシック" panose="020B0400000000000000" pitchFamily="50" charset="-128"/>
              </a:rPr>
              <a:t>名</a:t>
            </a:r>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r>
              <a:rPr kumimoji="1" lang="ja-JP" altLang="en-US" sz="1200" dirty="0">
                <a:latin typeface="BIZ UDPゴシック" panose="020B0400000000000000" pitchFamily="50" charset="-128"/>
                <a:ea typeface="BIZ UDPゴシック" panose="020B0400000000000000" pitchFamily="50" charset="-128"/>
              </a:rPr>
              <a:t>●</a:t>
            </a:r>
            <a:r>
              <a:rPr kumimoji="1" lang="en-US" altLang="ja-JP" sz="1200" dirty="0">
                <a:latin typeface="BIZ UDPゴシック" panose="020B0400000000000000" pitchFamily="50" charset="-128"/>
                <a:ea typeface="BIZ UDPゴシック" panose="020B0400000000000000" pitchFamily="50" charset="-128"/>
              </a:rPr>
              <a:t>1,000</a:t>
            </a:r>
            <a:r>
              <a:rPr kumimoji="1" lang="ja-JP" altLang="en-US" sz="1200" dirty="0">
                <a:latin typeface="BIZ UDPゴシック" panose="020B0400000000000000" pitchFamily="50" charset="-128"/>
                <a:ea typeface="BIZ UDPゴシック" panose="020B0400000000000000" pitchFamily="50" charset="-128"/>
              </a:rPr>
              <a:t>円分の</a:t>
            </a:r>
            <a:r>
              <a:rPr kumimoji="1" lang="en-US" altLang="ja-JP" sz="1200" dirty="0">
                <a:latin typeface="BIZ UDPゴシック" panose="020B0400000000000000" pitchFamily="50" charset="-128"/>
                <a:ea typeface="BIZ UDPゴシック" panose="020B0400000000000000" pitchFamily="50" charset="-128"/>
              </a:rPr>
              <a:t>QUO</a:t>
            </a:r>
            <a:r>
              <a:rPr kumimoji="1" lang="ja-JP" altLang="en-US" sz="1200" dirty="0">
                <a:latin typeface="BIZ UDPゴシック" panose="020B0400000000000000" pitchFamily="50" charset="-128"/>
                <a:ea typeface="BIZ UDPゴシック" panose="020B0400000000000000" pitchFamily="50" charset="-128"/>
              </a:rPr>
              <a:t>カード</a:t>
            </a:r>
            <a:r>
              <a:rPr kumimoji="1" lang="en-US" altLang="ja-JP" sz="1200" dirty="0">
                <a:latin typeface="BIZ UDPゴシック" panose="020B0400000000000000" pitchFamily="50" charset="-128"/>
                <a:ea typeface="BIZ UDPゴシック" panose="020B0400000000000000" pitchFamily="50" charset="-128"/>
              </a:rPr>
              <a:t>※</a:t>
            </a:r>
            <a:r>
              <a:rPr kumimoji="1" lang="ja-JP" altLang="en-US" sz="1200" dirty="0">
                <a:latin typeface="BIZ UDPゴシック" panose="020B0400000000000000" pitchFamily="50" charset="-128"/>
                <a:ea typeface="BIZ UDPゴシック" panose="020B0400000000000000" pitchFamily="50" charset="-128"/>
              </a:rPr>
              <a:t>当日活動場所までの交通費相当として</a:t>
            </a:r>
            <a:endParaRPr kumimoji="1" lang="en-US" altLang="ja-JP" sz="1200" dirty="0">
              <a:latin typeface="BIZ UDPゴシック" panose="020B0400000000000000" pitchFamily="50" charset="-128"/>
              <a:ea typeface="BIZ UDPゴシック" panose="020B0400000000000000" pitchFamily="50" charset="-128"/>
            </a:endParaRPr>
          </a:p>
          <a:p>
            <a:r>
              <a:rPr kumimoji="1" lang="ja-JP" altLang="en-US" sz="1200" dirty="0">
                <a:latin typeface="BIZ UDPゴシック" panose="020B0400000000000000" pitchFamily="50" charset="-128"/>
                <a:ea typeface="BIZ UDPゴシック" panose="020B0400000000000000" pitchFamily="50" charset="-128"/>
              </a:rPr>
              <a:t>●</a:t>
            </a:r>
            <a:r>
              <a:rPr kumimoji="1" lang="en-US" altLang="ja-JP" sz="1200" dirty="0">
                <a:latin typeface="BIZ UDPゴシック" panose="020B0400000000000000" pitchFamily="50" charset="-128"/>
                <a:ea typeface="BIZ UDPゴシック" panose="020B0400000000000000" pitchFamily="50" charset="-128"/>
              </a:rPr>
              <a:t> GRAND CYCLE TOKYO</a:t>
            </a:r>
            <a:r>
              <a:rPr kumimoji="1" lang="ja-JP" altLang="en-US" sz="1200" dirty="0">
                <a:latin typeface="BIZ UDPゴシック" panose="020B0400000000000000" pitchFamily="50" charset="-128"/>
                <a:ea typeface="BIZ UDPゴシック" panose="020B0400000000000000" pitchFamily="50" charset="-128"/>
              </a:rPr>
              <a:t>オリジナルジャンパー</a:t>
            </a:r>
            <a:endParaRPr kumimoji="1" lang="en-US" altLang="ja-JP" sz="1200" dirty="0">
              <a:latin typeface="BIZ UDPゴシック" panose="020B0400000000000000" pitchFamily="50" charset="-128"/>
              <a:ea typeface="BIZ UDPゴシック" panose="020B0400000000000000" pitchFamily="50" charset="-128"/>
            </a:endParaRPr>
          </a:p>
          <a:p>
            <a:r>
              <a:rPr kumimoji="1" lang="ja-JP" altLang="en-US" sz="1200" dirty="0">
                <a:latin typeface="BIZ UDPゴシック" panose="020B0400000000000000" pitchFamily="50" charset="-128"/>
                <a:ea typeface="BIZ UDPゴシック" panose="020B0400000000000000" pitchFamily="50" charset="-128"/>
              </a:rPr>
              <a:t>●</a:t>
            </a:r>
            <a:r>
              <a:rPr kumimoji="1" lang="en-US" altLang="ja-JP" sz="1200" dirty="0">
                <a:latin typeface="BIZ UDPゴシック" panose="020B0400000000000000" pitchFamily="50" charset="-128"/>
                <a:ea typeface="BIZ UDPゴシック" panose="020B0400000000000000" pitchFamily="50" charset="-128"/>
              </a:rPr>
              <a:t> GRAND CYCLE TOKYO</a:t>
            </a:r>
            <a:r>
              <a:rPr kumimoji="1" lang="ja-JP" altLang="en-US" sz="1200" dirty="0">
                <a:latin typeface="BIZ UDPゴシック" panose="020B0400000000000000" pitchFamily="50" charset="-128"/>
                <a:ea typeface="BIZ UDPゴシック" panose="020B0400000000000000" pitchFamily="50" charset="-128"/>
              </a:rPr>
              <a:t>オリジナルサコッシュ</a:t>
            </a:r>
            <a:endParaRPr kumimoji="1" lang="en-US" altLang="ja-JP" sz="1200" dirty="0">
              <a:latin typeface="BIZ UDPゴシック" panose="020B0400000000000000" pitchFamily="50" charset="-128"/>
              <a:ea typeface="BIZ UDPゴシック" panose="020B0400000000000000" pitchFamily="50" charset="-128"/>
            </a:endParaRPr>
          </a:p>
          <a:p>
            <a:r>
              <a:rPr kumimoji="1" lang="ja-JP" altLang="en-US" sz="1200" dirty="0">
                <a:latin typeface="BIZ UDPゴシック" panose="020B0400000000000000" pitchFamily="50" charset="-128"/>
                <a:ea typeface="BIZ UDPゴシック" panose="020B0400000000000000" pitchFamily="50" charset="-128"/>
              </a:rPr>
              <a:t>●お弁当（ドリンク付き）</a:t>
            </a:r>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r>
              <a:rPr kumimoji="1" lang="en-US" altLang="ja-JP" sz="1200" dirty="0">
                <a:latin typeface="BIZ UDPゴシック" panose="020B0400000000000000" pitchFamily="50" charset="-128"/>
                <a:ea typeface="BIZ UDPゴシック" panose="020B0400000000000000" pitchFamily="50" charset="-128"/>
              </a:rPr>
              <a:t>※</a:t>
            </a:r>
            <a:r>
              <a:rPr kumimoji="1" lang="ja-JP" altLang="en-US" sz="1200" dirty="0">
                <a:latin typeface="BIZ UDPゴシック" panose="020B0400000000000000" pitchFamily="50" charset="-128"/>
                <a:ea typeface="BIZ UDPゴシック" panose="020B0400000000000000" pitchFamily="50" charset="-128"/>
              </a:rPr>
              <a:t>支給物品は予告なく、変更になる可能性がございます。</a:t>
            </a:r>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r>
              <a:rPr kumimoji="1" lang="ja-JP" altLang="en-US" sz="1200" dirty="0">
                <a:latin typeface="BIZ UDPゴシック" panose="020B0400000000000000" pitchFamily="50" charset="-128"/>
                <a:ea typeface="BIZ UDPゴシック" panose="020B0400000000000000" pitchFamily="50" charset="-128"/>
              </a:rPr>
              <a:t>調整完了次第～ １０月２８日（水）</a:t>
            </a:r>
            <a:endParaRPr kumimoji="1" lang="en-US" altLang="ja-JP" sz="1200" dirty="0">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2668303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F36EC3-84CD-CC96-9578-1B473B413CD0}"/>
            </a:ext>
          </a:extLst>
        </p:cNvPr>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D7DB178C-5AD6-6C7A-56D9-E0ED0B0C16BD}"/>
              </a:ext>
            </a:extLst>
          </p:cNvPr>
          <p:cNvSpPr txBox="1"/>
          <p:nvPr/>
        </p:nvSpPr>
        <p:spPr>
          <a:xfrm>
            <a:off x="73479" y="81643"/>
            <a:ext cx="800219" cy="276999"/>
          </a:xfrm>
          <a:prstGeom prst="rect">
            <a:avLst/>
          </a:prstGeom>
          <a:noFill/>
        </p:spPr>
        <p:txBody>
          <a:bodyPr wrap="none" rtlCol="0">
            <a:spAutoFit/>
          </a:bodyPr>
          <a:lstStyle/>
          <a:p>
            <a:r>
              <a:rPr kumimoji="1" lang="ja-JP" altLang="en-US" sz="1200" b="1" dirty="0">
                <a:latin typeface="BIZ UDPゴシック" panose="020B0400000000000000" pitchFamily="50" charset="-128"/>
                <a:ea typeface="BIZ UDPゴシック" panose="020B0400000000000000" pitchFamily="50" charset="-128"/>
              </a:rPr>
              <a:t>募集要項</a:t>
            </a:r>
          </a:p>
        </p:txBody>
      </p:sp>
      <p:sp>
        <p:nvSpPr>
          <p:cNvPr id="5" name="テキスト ボックス 4">
            <a:extLst>
              <a:ext uri="{FF2B5EF4-FFF2-40B4-BE49-F238E27FC236}">
                <a16:creationId xmlns:a16="http://schemas.microsoft.com/office/drawing/2014/main" id="{F682B231-E524-120C-3B84-5314AA7A3767}"/>
              </a:ext>
            </a:extLst>
          </p:cNvPr>
          <p:cNvSpPr txBox="1"/>
          <p:nvPr/>
        </p:nvSpPr>
        <p:spPr>
          <a:xfrm>
            <a:off x="-32653" y="358642"/>
            <a:ext cx="1784575" cy="9325630"/>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その他：</a:t>
            </a:r>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r>
              <a:rPr kumimoji="1" lang="ja-JP" altLang="en-US" sz="1200" dirty="0">
                <a:latin typeface="BIZ UDPゴシック" panose="020B0400000000000000" pitchFamily="50" charset="-128"/>
                <a:ea typeface="BIZ UDPゴシック" panose="020B0400000000000000" pitchFamily="50" charset="-128"/>
              </a:rPr>
              <a:t>個人情報の利用について：</a:t>
            </a:r>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r>
              <a:rPr kumimoji="1" lang="ja-JP" altLang="en-US" sz="1200" dirty="0">
                <a:latin typeface="BIZ UDPゴシック" panose="020B0400000000000000" pitchFamily="50" charset="-128"/>
                <a:ea typeface="BIZ UDPゴシック" panose="020B0400000000000000" pitchFamily="50" charset="-128"/>
              </a:rPr>
              <a:t>本イベントに関するお問い合わせ：</a:t>
            </a:r>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endParaRPr kumimoji="1" lang="ja-JP" altLang="en-US" sz="1200" dirty="0">
              <a:latin typeface="BIZ UDPゴシック" panose="020B0400000000000000" pitchFamily="50" charset="-128"/>
              <a:ea typeface="BIZ UDPゴシック" panose="020B0400000000000000" pitchFamily="50" charset="-128"/>
            </a:endParaRPr>
          </a:p>
        </p:txBody>
      </p:sp>
      <p:sp>
        <p:nvSpPr>
          <p:cNvPr id="6" name="テキスト ボックス 5">
            <a:extLst>
              <a:ext uri="{FF2B5EF4-FFF2-40B4-BE49-F238E27FC236}">
                <a16:creationId xmlns:a16="http://schemas.microsoft.com/office/drawing/2014/main" id="{48AD90E8-2E94-AE70-A2D6-7A8D79561258}"/>
              </a:ext>
            </a:extLst>
          </p:cNvPr>
          <p:cNvSpPr txBox="1"/>
          <p:nvPr/>
        </p:nvSpPr>
        <p:spPr>
          <a:xfrm>
            <a:off x="1679125" y="358642"/>
            <a:ext cx="5252353" cy="7294305"/>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●説明会について</a:t>
            </a:r>
          </a:p>
          <a:p>
            <a:r>
              <a:rPr kumimoji="1" lang="ja-JP" altLang="en-US" sz="1200" dirty="0">
                <a:latin typeface="BIZ UDPゴシック" panose="020B0400000000000000" pitchFamily="50" charset="-128"/>
                <a:ea typeface="BIZ UDPゴシック" panose="020B0400000000000000" pitchFamily="50" charset="-128"/>
              </a:rPr>
              <a:t>活動していただくにあたり、事前の説明会を予定しております。説明会の日時や内容等の詳細については、参加者宛てにお送りする参加決定のメールでご連絡予定です。</a:t>
            </a:r>
            <a:endParaRPr kumimoji="1" lang="en-US" altLang="ja-JP" sz="1200" dirty="0">
              <a:latin typeface="BIZ UDPゴシック" panose="020B0400000000000000" pitchFamily="50" charset="-128"/>
              <a:ea typeface="BIZ UDPゴシック" panose="020B0400000000000000" pitchFamily="50" charset="-128"/>
            </a:endParaRPr>
          </a:p>
          <a:p>
            <a:r>
              <a:rPr kumimoji="1" lang="ja-JP" altLang="en-US" sz="1200" dirty="0">
                <a:latin typeface="BIZ UDPゴシック" panose="020B0400000000000000" pitchFamily="50" charset="-128"/>
                <a:ea typeface="BIZ UDPゴシック" panose="020B0400000000000000" pitchFamily="50" charset="-128"/>
              </a:rPr>
              <a:t>●参加者には１０月３０日（金）に活動内容や説明会について、</a:t>
            </a:r>
            <a:r>
              <a:rPr kumimoji="1" lang="en-US" altLang="ja-JP" sz="1200" dirty="0">
                <a:latin typeface="BIZ UDPゴシック" panose="020B0400000000000000" pitchFamily="50" charset="-128"/>
                <a:ea typeface="BIZ UDPゴシック" panose="020B0400000000000000" pitchFamily="50" charset="-128"/>
              </a:rPr>
              <a:t> GRAND CYCLE TOKYO</a:t>
            </a:r>
            <a:r>
              <a:rPr kumimoji="1" lang="ja-JP" altLang="en-US" sz="1200" dirty="0">
                <a:latin typeface="BIZ UDPゴシック" panose="020B0400000000000000" pitchFamily="50" charset="-128"/>
                <a:ea typeface="BIZ UDPゴシック" panose="020B0400000000000000" pitchFamily="50" charset="-128"/>
              </a:rPr>
              <a:t>事務局よりメールで送付します。</a:t>
            </a:r>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r>
              <a:rPr kumimoji="1" lang="ja-JP" altLang="en-US" sz="1200" dirty="0">
                <a:latin typeface="BIZ UDPゴシック" panose="020B0400000000000000" pitchFamily="50" charset="-128"/>
                <a:ea typeface="BIZ UDPゴシック" panose="020B0400000000000000" pitchFamily="50" charset="-128"/>
              </a:rPr>
              <a:t>●説明会場</a:t>
            </a:r>
            <a:endParaRPr kumimoji="1" lang="en-US" altLang="ja-JP" sz="1200" dirty="0">
              <a:latin typeface="BIZ UDPゴシック" panose="020B0400000000000000" pitchFamily="50" charset="-128"/>
              <a:ea typeface="BIZ UDPゴシック" panose="020B0400000000000000" pitchFamily="50" charset="-128"/>
            </a:endParaRPr>
          </a:p>
          <a:p>
            <a:pPr fontAlgn="base"/>
            <a:r>
              <a:rPr lang="en-US" altLang="ja-JP" sz="1200" dirty="0">
                <a:latin typeface="BIZ UDPゴシック" panose="020B0400000000000000" pitchFamily="50" charset="-128"/>
                <a:ea typeface="BIZ UDPゴシック" panose="020B0400000000000000" pitchFamily="50" charset="-128"/>
              </a:rPr>
              <a:t>11月</a:t>
            </a:r>
            <a:r>
              <a:rPr lang="ja-JP" altLang="en-US" sz="1200" dirty="0">
                <a:latin typeface="BIZ UDPゴシック" panose="020B0400000000000000" pitchFamily="50" charset="-128"/>
                <a:ea typeface="BIZ UDPゴシック" panose="020B0400000000000000" pitchFamily="50" charset="-128"/>
              </a:rPr>
              <a:t>３</a:t>
            </a:r>
            <a:r>
              <a:rPr lang="en-US" altLang="ja-JP" sz="1200" dirty="0">
                <a:latin typeface="BIZ UDPゴシック" panose="020B0400000000000000" pitchFamily="50" charset="-128"/>
                <a:ea typeface="BIZ UDPゴシック" panose="020B0400000000000000" pitchFamily="50" charset="-128"/>
              </a:rPr>
              <a:t>日(</a:t>
            </a:r>
            <a:r>
              <a:rPr lang="ja-JP" altLang="en-US" sz="1200" dirty="0">
                <a:latin typeface="BIZ UDPゴシック" panose="020B0400000000000000" pitchFamily="50" charset="-128"/>
                <a:ea typeface="BIZ UDPゴシック" panose="020B0400000000000000" pitchFamily="50" charset="-128"/>
              </a:rPr>
              <a:t>火・祝</a:t>
            </a:r>
            <a:r>
              <a:rPr lang="en-US" altLang="ja-JP" sz="1200" dirty="0">
                <a:latin typeface="BIZ UDPゴシック" panose="020B0400000000000000" pitchFamily="50" charset="-128"/>
                <a:ea typeface="BIZ UDPゴシック" panose="020B0400000000000000" pitchFamily="50" charset="-128"/>
              </a:rPr>
              <a:t>)　11</a:t>
            </a:r>
            <a:r>
              <a:rPr lang="ja-JP" altLang="ja-JP" sz="1200" dirty="0">
                <a:latin typeface="BIZ UDPゴシック" panose="020B0400000000000000" pitchFamily="50" charset="-128"/>
                <a:ea typeface="BIZ UDPゴシック" panose="020B0400000000000000" pitchFamily="50" charset="-128"/>
              </a:rPr>
              <a:t>時～</a:t>
            </a:r>
            <a:r>
              <a:rPr lang="en-US" altLang="ja-JP" sz="1200" dirty="0">
                <a:latin typeface="BIZ UDPゴシック" panose="020B0400000000000000" pitchFamily="50" charset="-128"/>
                <a:ea typeface="BIZ UDPゴシック" panose="020B0400000000000000" pitchFamily="50" charset="-128"/>
              </a:rPr>
              <a:t>12</a:t>
            </a:r>
            <a:r>
              <a:rPr lang="ja-JP" altLang="ja-JP" sz="1200" dirty="0">
                <a:latin typeface="BIZ UDPゴシック" panose="020B0400000000000000" pitchFamily="50" charset="-128"/>
                <a:ea typeface="BIZ UDPゴシック" panose="020B0400000000000000" pitchFamily="50" charset="-128"/>
              </a:rPr>
              <a:t>時 </a:t>
            </a:r>
          </a:p>
          <a:p>
            <a:pPr fontAlgn="base"/>
            <a:r>
              <a:rPr lang="ja-JP" altLang="ja-JP" sz="1200" dirty="0">
                <a:latin typeface="BIZ UDPゴシック" panose="020B0400000000000000" pitchFamily="50" charset="-128"/>
                <a:ea typeface="BIZ UDPゴシック" panose="020B0400000000000000" pitchFamily="50" charset="-128"/>
              </a:rPr>
              <a:t>　　　　　　　</a:t>
            </a:r>
            <a:r>
              <a:rPr lang="ja-JP" altLang="en-US" sz="1200" dirty="0">
                <a:latin typeface="BIZ UDPゴシック" panose="020B0400000000000000" pitchFamily="50" charset="-128"/>
                <a:ea typeface="BIZ UDPゴシック" panose="020B0400000000000000" pitchFamily="50" charset="-128"/>
              </a:rPr>
              <a:t>　　</a:t>
            </a:r>
            <a:r>
              <a:rPr lang="ja-JP" altLang="ja-JP" sz="1200" dirty="0">
                <a:latin typeface="BIZ UDPゴシック" panose="020B0400000000000000" pitchFamily="50" charset="-128"/>
                <a:ea typeface="BIZ UDPゴシック" panose="020B0400000000000000" pitchFamily="50" charset="-128"/>
              </a:rPr>
              <a:t>  </a:t>
            </a:r>
            <a:r>
              <a:rPr lang="ja-JP" altLang="en-US" sz="1200" dirty="0">
                <a:latin typeface="BIZ UDPゴシック" panose="020B0400000000000000" pitchFamily="50" charset="-128"/>
                <a:ea typeface="BIZ UDPゴシック" panose="020B0400000000000000" pitchFamily="50" charset="-128"/>
              </a:rPr>
              <a:t>　　</a:t>
            </a:r>
            <a:r>
              <a:rPr lang="en-US" altLang="ja-JP" sz="1200" dirty="0">
                <a:latin typeface="BIZ UDPゴシック" panose="020B0400000000000000" pitchFamily="50" charset="-128"/>
                <a:ea typeface="BIZ UDPゴシック" panose="020B0400000000000000" pitchFamily="50" charset="-128"/>
              </a:rPr>
              <a:t>13</a:t>
            </a:r>
            <a:r>
              <a:rPr lang="ja-JP" altLang="ja-JP" sz="1200" dirty="0">
                <a:latin typeface="BIZ UDPゴシック" panose="020B0400000000000000" pitchFamily="50" charset="-128"/>
                <a:ea typeface="BIZ UDPゴシック" panose="020B0400000000000000" pitchFamily="50" charset="-128"/>
              </a:rPr>
              <a:t>時～</a:t>
            </a:r>
            <a:r>
              <a:rPr lang="en-US" altLang="ja-JP" sz="1200" dirty="0">
                <a:latin typeface="BIZ UDPゴシック" panose="020B0400000000000000" pitchFamily="50" charset="-128"/>
                <a:ea typeface="BIZ UDPゴシック" panose="020B0400000000000000" pitchFamily="50" charset="-128"/>
              </a:rPr>
              <a:t>14</a:t>
            </a:r>
            <a:r>
              <a:rPr lang="ja-JP" altLang="ja-JP" sz="1200" dirty="0">
                <a:latin typeface="BIZ UDPゴシック" panose="020B0400000000000000" pitchFamily="50" charset="-128"/>
                <a:ea typeface="BIZ UDPゴシック" panose="020B0400000000000000" pitchFamily="50" charset="-128"/>
              </a:rPr>
              <a:t>時 </a:t>
            </a:r>
          </a:p>
          <a:p>
            <a:pPr fontAlgn="base"/>
            <a:r>
              <a:rPr lang="ja-JP" altLang="ja-JP" sz="1200" dirty="0">
                <a:latin typeface="BIZ UDPゴシック" panose="020B0400000000000000" pitchFamily="50" charset="-128"/>
                <a:ea typeface="BIZ UDPゴシック" panose="020B0400000000000000" pitchFamily="50" charset="-128"/>
              </a:rPr>
              <a:t>　　　　　　  　</a:t>
            </a:r>
            <a:r>
              <a:rPr lang="ja-JP" altLang="en-US" sz="1200" dirty="0">
                <a:latin typeface="BIZ UDPゴシック" panose="020B0400000000000000" pitchFamily="50" charset="-128"/>
                <a:ea typeface="BIZ UDPゴシック" panose="020B0400000000000000" pitchFamily="50" charset="-128"/>
              </a:rPr>
              <a:t>　　　　</a:t>
            </a:r>
            <a:r>
              <a:rPr lang="en-US" altLang="ja-JP" sz="1200" dirty="0">
                <a:latin typeface="BIZ UDPゴシック" panose="020B0400000000000000" pitchFamily="50" charset="-128"/>
                <a:ea typeface="BIZ UDPゴシック" panose="020B0400000000000000" pitchFamily="50" charset="-128"/>
              </a:rPr>
              <a:t>15</a:t>
            </a:r>
            <a:r>
              <a:rPr lang="ja-JP" altLang="ja-JP" sz="1200" dirty="0">
                <a:latin typeface="BIZ UDPゴシック" panose="020B0400000000000000" pitchFamily="50" charset="-128"/>
                <a:ea typeface="BIZ UDPゴシック" panose="020B0400000000000000" pitchFamily="50" charset="-128"/>
              </a:rPr>
              <a:t>時～</a:t>
            </a:r>
            <a:r>
              <a:rPr lang="en-US" altLang="ja-JP" sz="1200" dirty="0">
                <a:latin typeface="BIZ UDPゴシック" panose="020B0400000000000000" pitchFamily="50" charset="-128"/>
                <a:ea typeface="BIZ UDPゴシック" panose="020B0400000000000000" pitchFamily="50" charset="-128"/>
              </a:rPr>
              <a:t>16</a:t>
            </a:r>
            <a:r>
              <a:rPr lang="ja-JP" altLang="ja-JP" sz="1200" dirty="0">
                <a:latin typeface="BIZ UDPゴシック" panose="020B0400000000000000" pitchFamily="50" charset="-128"/>
                <a:ea typeface="BIZ UDPゴシック" panose="020B0400000000000000" pitchFamily="50" charset="-128"/>
              </a:rPr>
              <a:t>時 </a:t>
            </a:r>
          </a:p>
          <a:p>
            <a:pPr fontAlgn="base"/>
            <a:r>
              <a:rPr lang="ja-JP" altLang="ja-JP" sz="1200" dirty="0">
                <a:latin typeface="BIZ UDPゴシック" panose="020B0400000000000000" pitchFamily="50" charset="-128"/>
                <a:ea typeface="BIZ UDPゴシック" panose="020B0400000000000000" pitchFamily="50" charset="-128"/>
              </a:rPr>
              <a:t>　　　　　　  　</a:t>
            </a:r>
            <a:r>
              <a:rPr lang="ja-JP" altLang="en-US" sz="1200" dirty="0">
                <a:latin typeface="BIZ UDPゴシック" panose="020B0400000000000000" pitchFamily="50" charset="-128"/>
                <a:ea typeface="BIZ UDPゴシック" panose="020B0400000000000000" pitchFamily="50" charset="-128"/>
              </a:rPr>
              <a:t>　　　　</a:t>
            </a:r>
            <a:r>
              <a:rPr lang="ja-JP" altLang="ja-JP" sz="1200" dirty="0">
                <a:latin typeface="BIZ UDPゴシック" panose="020B0400000000000000" pitchFamily="50" charset="-128"/>
                <a:ea typeface="BIZ UDPゴシック" panose="020B0400000000000000" pitchFamily="50" charset="-128"/>
              </a:rPr>
              <a:t>オンライン（上記3回のいずれかに１回参加） </a:t>
            </a:r>
          </a:p>
          <a:p>
            <a:pPr fontAlgn="base"/>
            <a:r>
              <a:rPr lang="ja-JP" altLang="ja-JP" sz="1200" dirty="0">
                <a:latin typeface="BIZ UDPゴシック" panose="020B0400000000000000" pitchFamily="50" charset="-128"/>
                <a:ea typeface="BIZ UDPゴシック" panose="020B0400000000000000" pitchFamily="50" charset="-128"/>
              </a:rPr>
              <a:t>場所：東京都健康プラザ ハイジア </a:t>
            </a:r>
          </a:p>
          <a:p>
            <a:pPr fontAlgn="base"/>
            <a:r>
              <a:rPr lang="ja-JP" altLang="ja-JP" sz="1200" dirty="0">
                <a:latin typeface="BIZ UDPゴシック" panose="020B0400000000000000" pitchFamily="50" charset="-128"/>
                <a:ea typeface="BIZ UDPゴシック" panose="020B0400000000000000" pitchFamily="50" charset="-128"/>
              </a:rPr>
              <a:t>住所：東京都新宿区歌舞伎町2丁目44番1号 </a:t>
            </a:r>
          </a:p>
          <a:p>
            <a:pPr fontAlgn="base"/>
            <a:r>
              <a:rPr kumimoji="1" lang="en-US" altLang="ja-JP" sz="1200" dirty="0">
                <a:latin typeface="BIZ UDPゴシック" panose="020B0400000000000000" pitchFamily="50" charset="-128"/>
                <a:ea typeface="BIZ UDPゴシック" panose="020B0400000000000000" pitchFamily="50" charset="-128"/>
              </a:rPr>
              <a:t>※</a:t>
            </a:r>
            <a:r>
              <a:rPr lang="ja-JP" altLang="ja-JP" sz="1200" dirty="0">
                <a:latin typeface="BIZ UDPゴシック" panose="020B0400000000000000" pitchFamily="50" charset="-128"/>
                <a:ea typeface="BIZ UDPゴシック" panose="020B0400000000000000" pitchFamily="50" charset="-128"/>
              </a:rPr>
              <a:t>説明会は原則会場にて参加をお願いしたいですが、会場へお越しが難しい場合はオンラインでもご参加可能となっております</a:t>
            </a:r>
          </a:p>
          <a:p>
            <a:pPr fontAlgn="base"/>
            <a:r>
              <a:rPr lang="ja-JP" altLang="ja-JP" sz="1200" dirty="0">
                <a:latin typeface="BIZ UDPゴシック" panose="020B0400000000000000" pitchFamily="50" charset="-128"/>
                <a:ea typeface="BIZ UDPゴシック" panose="020B0400000000000000" pitchFamily="50" charset="-128"/>
              </a:rPr>
              <a:t>※オンラインの場合は、</a:t>
            </a:r>
            <a:r>
              <a:rPr lang="ja-JP" altLang="en-US" sz="1200" dirty="0">
                <a:latin typeface="BIZ UDPゴシック" panose="020B0400000000000000" pitchFamily="50" charset="-128"/>
                <a:ea typeface="BIZ UDPゴシック" panose="020B0400000000000000" pitchFamily="50" charset="-128"/>
              </a:rPr>
              <a:t>上記</a:t>
            </a:r>
            <a:r>
              <a:rPr lang="ja-JP" altLang="ja-JP" sz="1200" dirty="0">
                <a:latin typeface="BIZ UDPゴシック" panose="020B0400000000000000" pitchFamily="50" charset="-128"/>
                <a:ea typeface="BIZ UDPゴシック" panose="020B0400000000000000" pitchFamily="50" charset="-128"/>
              </a:rPr>
              <a:t>いずれかの時間帯にてご参加ください。 登録しているメールに後日、活動資料をお送りいたします </a:t>
            </a:r>
            <a:endParaRPr lang="en-US" altLang="ja-JP" sz="1200" dirty="0">
              <a:latin typeface="BIZ UDPゴシック" panose="020B0400000000000000" pitchFamily="50" charset="-128"/>
              <a:ea typeface="BIZ UDPゴシック" panose="020B0400000000000000" pitchFamily="50" charset="-128"/>
            </a:endParaRPr>
          </a:p>
          <a:p>
            <a:pPr fontAlgn="base"/>
            <a:endParaRPr lang="en-US" altLang="ja-JP" sz="1200" dirty="0">
              <a:latin typeface="BIZ UDPゴシック" panose="020B0400000000000000" pitchFamily="50" charset="-128"/>
              <a:ea typeface="BIZ UDPゴシック" panose="020B0400000000000000" pitchFamily="50" charset="-128"/>
            </a:endParaRPr>
          </a:p>
          <a:p>
            <a:pPr fontAlgn="base"/>
            <a:endParaRPr lang="en-US" altLang="ja-JP" sz="1200" dirty="0">
              <a:latin typeface="BIZ UDPゴシック" panose="020B0400000000000000" pitchFamily="50" charset="-128"/>
              <a:ea typeface="BIZ UDPゴシック" panose="020B0400000000000000" pitchFamily="50" charset="-128"/>
            </a:endParaRPr>
          </a:p>
          <a:p>
            <a:pPr fontAlgn="base"/>
            <a:endParaRPr lang="en-US" altLang="ja-JP" sz="1200" dirty="0">
              <a:latin typeface="BIZ UDPゴシック" panose="020B0400000000000000" pitchFamily="50" charset="-128"/>
              <a:ea typeface="BIZ UDPゴシック" panose="020B0400000000000000" pitchFamily="50" charset="-128"/>
            </a:endParaRPr>
          </a:p>
          <a:p>
            <a:r>
              <a:rPr lang="en-US" altLang="ja-JP" sz="1200" dirty="0">
                <a:latin typeface="BIZ UDPゴシック" panose="020B0400000000000000" pitchFamily="50" charset="-128"/>
                <a:ea typeface="BIZ UDPゴシック" panose="020B0400000000000000" pitchFamily="50" charset="-128"/>
              </a:rPr>
              <a:t>GRAND CYCLE TOKYO</a:t>
            </a:r>
            <a:r>
              <a:rPr lang="ja-JP" altLang="en-US" sz="1200" dirty="0">
                <a:latin typeface="BIZ UDPゴシック" panose="020B0400000000000000" pitchFamily="50" charset="-128"/>
                <a:ea typeface="BIZ UDPゴシック" panose="020B0400000000000000" pitchFamily="50" charset="-128"/>
              </a:rPr>
              <a:t>実行委員会では</a:t>
            </a:r>
            <a:r>
              <a:rPr kumimoji="1" lang="ja-JP" altLang="en-US" sz="1200" dirty="0">
                <a:latin typeface="BIZ UDPゴシック" panose="020B0400000000000000" pitchFamily="50" charset="-128"/>
                <a:ea typeface="BIZ UDPゴシック" panose="020B0400000000000000" pitchFamily="50" charset="-128"/>
              </a:rPr>
              <a:t>ボランティア募集に関し、以下の範囲内で必要な場合に限り、厳格な管理・監督のもとに個人情報を利用いたします。</a:t>
            </a:r>
          </a:p>
          <a:p>
            <a:r>
              <a:rPr kumimoji="1" lang="ja-JP" altLang="en-US" sz="1200" dirty="0">
                <a:latin typeface="BIZ UDPゴシック" panose="020B0400000000000000" pitchFamily="50" charset="-128"/>
                <a:ea typeface="BIZ UDPゴシック" panose="020B0400000000000000" pitchFamily="50" charset="-128"/>
              </a:rPr>
              <a:t>・利用される個人情報の項目</a:t>
            </a:r>
            <a:r>
              <a:rPr kumimoji="1" lang="en-US" altLang="ja-JP" sz="1200" dirty="0">
                <a:latin typeface="BIZ UDPゴシック" panose="020B0400000000000000" pitchFamily="50" charset="-128"/>
                <a:ea typeface="BIZ UDPゴシック" panose="020B0400000000000000" pitchFamily="50" charset="-128"/>
              </a:rPr>
              <a:t>:</a:t>
            </a:r>
            <a:r>
              <a:rPr kumimoji="1" lang="ja-JP" altLang="en-US" sz="1200" dirty="0">
                <a:latin typeface="BIZ UDPゴシック" panose="020B0400000000000000" pitchFamily="50" charset="-128"/>
                <a:ea typeface="BIZ UDPゴシック" panose="020B0400000000000000" pitchFamily="50" charset="-128"/>
              </a:rPr>
              <a:t>氏名、連絡先</a:t>
            </a:r>
          </a:p>
          <a:p>
            <a:r>
              <a:rPr kumimoji="1" lang="ja-JP" altLang="en-US" sz="1200" dirty="0">
                <a:latin typeface="BIZ UDPゴシック" panose="020B0400000000000000" pitchFamily="50" charset="-128"/>
                <a:ea typeface="BIZ UDPゴシック" panose="020B0400000000000000" pitchFamily="50" charset="-128"/>
              </a:rPr>
              <a:t>・利用する者の範囲</a:t>
            </a:r>
            <a:r>
              <a:rPr kumimoji="1" lang="en-US" altLang="ja-JP" sz="1200" dirty="0">
                <a:latin typeface="BIZ UDPゴシック" panose="020B0400000000000000" pitchFamily="50" charset="-128"/>
                <a:ea typeface="BIZ UDPゴシック" panose="020B0400000000000000" pitchFamily="50" charset="-128"/>
              </a:rPr>
              <a:t>:</a:t>
            </a:r>
            <a:r>
              <a:rPr kumimoji="1" lang="ja-JP" altLang="en-US" sz="1200" dirty="0">
                <a:latin typeface="BIZ UDPゴシック" panose="020B0400000000000000" pitchFamily="50" charset="-128"/>
                <a:ea typeface="BIZ UDPゴシック" panose="020B0400000000000000" pitchFamily="50" charset="-128"/>
              </a:rPr>
              <a:t>主催者</a:t>
            </a:r>
            <a:r>
              <a:rPr kumimoji="1" lang="en-US" altLang="ja-JP" sz="1200" dirty="0">
                <a:latin typeface="BIZ UDPゴシック" panose="020B0400000000000000" pitchFamily="50" charset="-128"/>
                <a:ea typeface="BIZ UDPゴシック" panose="020B0400000000000000" pitchFamily="50" charset="-128"/>
              </a:rPr>
              <a:t>(</a:t>
            </a:r>
            <a:r>
              <a:rPr kumimoji="1" lang="ja-JP" altLang="en-US" sz="1200" dirty="0">
                <a:latin typeface="BIZ UDPゴシック" panose="020B0400000000000000" pitchFamily="50" charset="-128"/>
                <a:ea typeface="BIZ UDPゴシック" panose="020B0400000000000000" pitchFamily="50" charset="-128"/>
              </a:rPr>
              <a:t>委託業者含む</a:t>
            </a:r>
            <a:r>
              <a:rPr kumimoji="1" lang="en-US" altLang="ja-JP" sz="1200" dirty="0">
                <a:latin typeface="BIZ UDPゴシック" panose="020B0400000000000000" pitchFamily="50" charset="-128"/>
                <a:ea typeface="BIZ UDPゴシック" panose="020B0400000000000000" pitchFamily="50" charset="-128"/>
              </a:rPr>
              <a:t>)</a:t>
            </a:r>
          </a:p>
          <a:p>
            <a:r>
              <a:rPr kumimoji="1" lang="ja-JP" altLang="en-US" sz="1200" dirty="0">
                <a:latin typeface="BIZ UDPゴシック" panose="020B0400000000000000" pitchFamily="50" charset="-128"/>
                <a:ea typeface="BIZ UDPゴシック" panose="020B0400000000000000" pitchFamily="50" charset="-128"/>
              </a:rPr>
              <a:t>・利用する者の利用目的</a:t>
            </a:r>
            <a:r>
              <a:rPr kumimoji="1" lang="en-US" altLang="ja-JP" sz="1200" dirty="0">
                <a:latin typeface="BIZ UDPゴシック" panose="020B0400000000000000" pitchFamily="50" charset="-128"/>
                <a:ea typeface="BIZ UDPゴシック" panose="020B0400000000000000" pitchFamily="50" charset="-128"/>
              </a:rPr>
              <a:t>:</a:t>
            </a:r>
            <a:r>
              <a:rPr kumimoji="1" lang="ja-JP" altLang="en-US" sz="1200" dirty="0">
                <a:latin typeface="BIZ UDPゴシック" panose="020B0400000000000000" pitchFamily="50" charset="-128"/>
                <a:ea typeface="BIZ UDPゴシック" panose="020B0400000000000000" pitchFamily="50" charset="-128"/>
              </a:rPr>
              <a:t>本イベントのボランティアの募集・管理、配置計画の作成及び必要な連絡・案内のため</a:t>
            </a:r>
            <a:endParaRPr lang="en-US" altLang="ja-JP" sz="1200" dirty="0">
              <a:latin typeface="BIZ UDPゴシック" panose="020B0400000000000000" pitchFamily="50" charset="-128"/>
              <a:ea typeface="BIZ UDPゴシック" panose="020B0400000000000000" pitchFamily="50" charset="-128"/>
            </a:endParaRPr>
          </a:p>
          <a:p>
            <a:pPr fontAlgn="base"/>
            <a:endParaRPr lang="en-US" altLang="ja-JP" sz="1200" dirty="0">
              <a:latin typeface="BIZ UDPゴシック" panose="020B0400000000000000" pitchFamily="50" charset="-128"/>
              <a:ea typeface="BIZ UDPゴシック" panose="020B0400000000000000" pitchFamily="50" charset="-128"/>
            </a:endParaRPr>
          </a:p>
          <a:p>
            <a:pPr fontAlgn="base"/>
            <a:r>
              <a:rPr lang="ja-JP" altLang="en-US" sz="1200" dirty="0">
                <a:latin typeface="BIZ UDPゴシック" panose="020B0400000000000000" pitchFamily="50" charset="-128"/>
                <a:ea typeface="BIZ UDPゴシック" panose="020B0400000000000000" pitchFamily="50" charset="-128"/>
              </a:rPr>
              <a:t>●名称：</a:t>
            </a:r>
            <a:r>
              <a:rPr lang="en-US" altLang="ja-JP" sz="1200" dirty="0">
                <a:latin typeface="BIZ UDPゴシック" panose="020B0400000000000000" pitchFamily="50" charset="-128"/>
                <a:ea typeface="BIZ UDPゴシック" panose="020B0400000000000000" pitchFamily="50" charset="-128"/>
              </a:rPr>
              <a:t>GRAND CYCLE TOKYO</a:t>
            </a:r>
            <a:r>
              <a:rPr lang="ja-JP" altLang="en-US" sz="1200" dirty="0">
                <a:latin typeface="BIZ UDPゴシック" panose="020B0400000000000000" pitchFamily="50" charset="-128"/>
                <a:ea typeface="BIZ UDPゴシック" panose="020B0400000000000000" pitchFamily="50" charset="-128"/>
              </a:rPr>
              <a:t>事務局</a:t>
            </a:r>
          </a:p>
          <a:p>
            <a:pPr fontAlgn="base"/>
            <a:r>
              <a:rPr lang="ja-JP" altLang="en-US" sz="1200" dirty="0">
                <a:latin typeface="BIZ UDPゴシック" panose="020B0400000000000000" pitchFamily="50" charset="-128"/>
                <a:ea typeface="BIZ UDPゴシック" panose="020B0400000000000000" pitchFamily="50" charset="-128"/>
              </a:rPr>
              <a:t>●電話番号：</a:t>
            </a:r>
            <a:r>
              <a:rPr lang="en-US" altLang="ja-JP" sz="1200" dirty="0">
                <a:latin typeface="BIZ UDPゴシック" panose="020B0400000000000000" pitchFamily="50" charset="-128"/>
                <a:ea typeface="BIZ UDPゴシック" panose="020B0400000000000000" pitchFamily="50" charset="-128"/>
              </a:rPr>
              <a:t>0570-012-323</a:t>
            </a:r>
            <a:r>
              <a:rPr lang="ja-JP" altLang="en-US" sz="1200" dirty="0">
                <a:latin typeface="BIZ UDPゴシック" panose="020B0400000000000000" pitchFamily="50" charset="-128"/>
                <a:ea typeface="BIZ UDPゴシック" panose="020B0400000000000000" pitchFamily="50" charset="-128"/>
              </a:rPr>
              <a:t>（平日</a:t>
            </a:r>
            <a:r>
              <a:rPr lang="en-US" altLang="ja-JP" sz="1200" dirty="0">
                <a:latin typeface="BIZ UDPゴシック" panose="020B0400000000000000" pitchFamily="50" charset="-128"/>
                <a:ea typeface="BIZ UDPゴシック" panose="020B0400000000000000" pitchFamily="50" charset="-128"/>
              </a:rPr>
              <a:t>10:00</a:t>
            </a:r>
            <a:r>
              <a:rPr lang="ja-JP" altLang="en-US" sz="1200" dirty="0">
                <a:latin typeface="BIZ UDPゴシック" panose="020B0400000000000000" pitchFamily="50" charset="-128"/>
                <a:ea typeface="BIZ UDPゴシック" panose="020B0400000000000000" pitchFamily="50" charset="-128"/>
              </a:rPr>
              <a:t>～</a:t>
            </a:r>
            <a:r>
              <a:rPr lang="en-US" altLang="ja-JP" sz="1200" dirty="0">
                <a:latin typeface="BIZ UDPゴシック" panose="020B0400000000000000" pitchFamily="50" charset="-128"/>
                <a:ea typeface="BIZ UDPゴシック" panose="020B0400000000000000" pitchFamily="50" charset="-128"/>
              </a:rPr>
              <a:t>17:00</a:t>
            </a:r>
            <a:r>
              <a:rPr lang="ja-JP" altLang="en-US" sz="1200" dirty="0">
                <a:latin typeface="BIZ UDPゴシック" panose="020B0400000000000000" pitchFamily="50" charset="-128"/>
                <a:ea typeface="BIZ UDPゴシック" panose="020B0400000000000000" pitchFamily="50" charset="-128"/>
              </a:rPr>
              <a:t>）</a:t>
            </a:r>
          </a:p>
          <a:p>
            <a:pPr fontAlgn="base"/>
            <a:r>
              <a:rPr lang="ja-JP" altLang="en-US" sz="1200" dirty="0">
                <a:latin typeface="BIZ UDPゴシック" panose="020B0400000000000000" pitchFamily="50" charset="-128"/>
                <a:ea typeface="BIZ UDPゴシック" panose="020B0400000000000000" pitchFamily="50" charset="-128"/>
              </a:rPr>
              <a:t>●メールアドレス：</a:t>
            </a:r>
            <a:r>
              <a:rPr lang="en-US" altLang="ja-JP" sz="1200" dirty="0">
                <a:latin typeface="BIZ UDPゴシック" panose="020B0400000000000000" pitchFamily="50" charset="-128"/>
                <a:ea typeface="BIZ UDPゴシック" panose="020B0400000000000000" pitchFamily="50" charset="-128"/>
              </a:rPr>
              <a:t>info@rainbowbridgeride.com</a:t>
            </a:r>
          </a:p>
          <a:p>
            <a:pPr fontAlgn="base"/>
            <a:endParaRPr lang="en-US" altLang="ja-JP" sz="1200" dirty="0">
              <a:latin typeface="BIZ UDPゴシック" panose="020B0400000000000000" pitchFamily="50" charset="-128"/>
              <a:ea typeface="BIZ UDPゴシック" panose="020B0400000000000000" pitchFamily="50" charset="-128"/>
            </a:endParaRPr>
          </a:p>
          <a:p>
            <a:pPr fontAlgn="base"/>
            <a:r>
              <a:rPr lang="en-US" altLang="ja-JP" sz="1200" dirty="0">
                <a:latin typeface="BIZ UDPゴシック" panose="020B0400000000000000" pitchFamily="50" charset="-128"/>
                <a:ea typeface="BIZ UDPゴシック" panose="020B0400000000000000" pitchFamily="50" charset="-128"/>
              </a:rPr>
              <a:t>※</a:t>
            </a:r>
            <a:r>
              <a:rPr lang="ja-JP" altLang="en-US" sz="1200" dirty="0">
                <a:latin typeface="BIZ UDPゴシック" panose="020B0400000000000000" pitchFamily="50" charset="-128"/>
                <a:ea typeface="BIZ UDPゴシック" panose="020B0400000000000000" pitchFamily="50" charset="-128"/>
              </a:rPr>
              <a:t>モバイルやパソコンにドメイン設定（受信拒否設定）をされているお客様の場合、</a:t>
            </a:r>
            <a:r>
              <a:rPr lang="en-US" altLang="ja-JP" sz="1200" dirty="0">
                <a:latin typeface="BIZ UDPゴシック" panose="020B0400000000000000" pitchFamily="50" charset="-128"/>
                <a:ea typeface="BIZ UDPゴシック" panose="020B0400000000000000" pitchFamily="50" charset="-128"/>
              </a:rPr>
              <a:t>GRAND CYCLE TOKYO</a:t>
            </a:r>
            <a:r>
              <a:rPr lang="ja-JP" altLang="en-US" sz="1200" dirty="0">
                <a:latin typeface="BIZ UDPゴシック" panose="020B0400000000000000" pitchFamily="50" charset="-128"/>
                <a:ea typeface="BIZ UDPゴシック" panose="020B0400000000000000" pitchFamily="50" charset="-128"/>
              </a:rPr>
              <a:t>事務局からお送りするメールをお届けする事ができません。</a:t>
            </a:r>
            <a:br>
              <a:rPr lang="ja-JP" altLang="en-US" sz="1200" dirty="0">
                <a:latin typeface="BIZ UDPゴシック" panose="020B0400000000000000" pitchFamily="50" charset="-128"/>
                <a:ea typeface="BIZ UDPゴシック" panose="020B0400000000000000" pitchFamily="50" charset="-128"/>
              </a:rPr>
            </a:br>
            <a:r>
              <a:rPr lang="ja-JP" altLang="en-US" sz="1200" dirty="0">
                <a:latin typeface="BIZ UDPゴシック" panose="020B0400000000000000" pitchFamily="50" charset="-128"/>
                <a:ea typeface="BIZ UDPゴシック" panose="020B0400000000000000" pitchFamily="50" charset="-128"/>
              </a:rPr>
              <a:t>事務局ドメイン</a:t>
            </a:r>
            <a:r>
              <a:rPr lang="en-US" altLang="ja-JP" sz="1200" dirty="0">
                <a:latin typeface="BIZ UDPゴシック" panose="020B0400000000000000" pitchFamily="50" charset="-128"/>
                <a:ea typeface="BIZ UDPゴシック" panose="020B0400000000000000" pitchFamily="50" charset="-128"/>
              </a:rPr>
              <a:t>『rainbowbridgeride.com』</a:t>
            </a:r>
            <a:r>
              <a:rPr lang="ja-JP" altLang="en-US" sz="1200" dirty="0">
                <a:latin typeface="BIZ UDPゴシック" panose="020B0400000000000000" pitchFamily="50" charset="-128"/>
                <a:ea typeface="BIZ UDPゴシック" panose="020B0400000000000000" pitchFamily="50" charset="-128"/>
              </a:rPr>
              <a:t>を受信リストに加えていただきますよう、お願い申し上げます。</a:t>
            </a:r>
          </a:p>
          <a:p>
            <a:pPr fontAlgn="base"/>
            <a:endParaRPr lang="ja-JP" altLang="ja-JP" sz="1200" dirty="0">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33641463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テーマ">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491</TotalTime>
  <Words>551</Words>
  <Application>Microsoft Office PowerPoint</Application>
  <PresentationFormat>A4 210 x 297 mm</PresentationFormat>
  <Paragraphs>126</Paragraphs>
  <Slides>2</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2</vt:i4>
      </vt:variant>
    </vt:vector>
  </HeadingPairs>
  <TitlesOfParts>
    <vt:vector size="7" baseType="lpstr">
      <vt:lpstr>BIZ UDPゴシック</vt:lpstr>
      <vt:lpstr>Aptos</vt:lpstr>
      <vt:lpstr>Aptos Display</vt:lpstr>
      <vt:lpstr>Arial</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高橋 裕輔</dc:creator>
  <cp:lastModifiedBy>武田 あゆ美</cp:lastModifiedBy>
  <cp:revision>33</cp:revision>
  <dcterms:created xsi:type="dcterms:W3CDTF">2026-09-14T02:16:57Z</dcterms:created>
  <dcterms:modified xsi:type="dcterms:W3CDTF">2026-10-13T06:26:33Z</dcterms:modified>
</cp:coreProperties>
</file>